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4" r:id="rId3"/>
    <p:sldId id="263" r:id="rId4"/>
    <p:sldId id="259" r:id="rId5"/>
    <p:sldId id="257" r:id="rId6"/>
    <p:sldId id="261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3716" autoAdjust="0"/>
  </p:normalViewPr>
  <p:slideViewPr>
    <p:cSldViewPr snapToGrid="0">
      <p:cViewPr>
        <p:scale>
          <a:sx n="75" d="100"/>
          <a:sy n="75" d="100"/>
        </p:scale>
        <p:origin x="528" y="-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6600" b="1" i="1" dirty="0" smtClean="0"/>
              <a:t>Csongor és Tünde</a:t>
            </a:r>
            <a:endParaRPr lang="hu-HU" sz="6600" b="1" i="1" dirty="0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2901867" y="5493224"/>
            <a:ext cx="8825659" cy="860400"/>
          </a:xfrm>
        </p:spPr>
        <p:txBody>
          <a:bodyPr/>
          <a:lstStyle/>
          <a:p>
            <a:pPr algn="r"/>
            <a:r>
              <a:rPr lang="hu-HU" dirty="0" smtClean="0"/>
              <a:t>ZANZS</a:t>
            </a:r>
          </a:p>
          <a:p>
            <a:pPr algn="r"/>
            <a:r>
              <a:rPr lang="hu-HU" dirty="0" smtClean="0"/>
              <a:t>(Mizsei </a:t>
            </a:r>
            <a:r>
              <a:rPr lang="hu-HU" b="1" dirty="0" err="1" smtClean="0"/>
              <a:t>Z</a:t>
            </a:r>
            <a:r>
              <a:rPr lang="hu-HU" dirty="0" err="1" smtClean="0"/>
              <a:t>óra</a:t>
            </a:r>
            <a:r>
              <a:rPr lang="hu-HU" dirty="0" smtClean="0"/>
              <a:t>, </a:t>
            </a:r>
            <a:r>
              <a:rPr lang="hu-HU" dirty="0" err="1" smtClean="0"/>
              <a:t>Tombácz</a:t>
            </a:r>
            <a:r>
              <a:rPr lang="hu-HU" dirty="0" smtClean="0"/>
              <a:t> </a:t>
            </a:r>
            <a:r>
              <a:rPr lang="hu-HU" b="1" dirty="0" smtClean="0"/>
              <a:t>A</a:t>
            </a:r>
            <a:r>
              <a:rPr lang="hu-HU" dirty="0" smtClean="0"/>
              <a:t>dél, Udvari </a:t>
            </a:r>
            <a:r>
              <a:rPr lang="hu-HU" b="1" dirty="0" smtClean="0"/>
              <a:t>N</a:t>
            </a:r>
            <a:r>
              <a:rPr lang="hu-HU" dirty="0" smtClean="0"/>
              <a:t>elli, </a:t>
            </a:r>
            <a:r>
              <a:rPr lang="hu-HU" dirty="0" err="1" smtClean="0"/>
              <a:t>Schiszler</a:t>
            </a:r>
            <a:r>
              <a:rPr lang="hu-HU" dirty="0" smtClean="0"/>
              <a:t> </a:t>
            </a:r>
            <a:r>
              <a:rPr lang="hu-HU" b="1" dirty="0" smtClean="0"/>
              <a:t>Zs</a:t>
            </a:r>
            <a:r>
              <a:rPr lang="hu-HU" dirty="0" smtClean="0"/>
              <a:t>anett)</a:t>
            </a:r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34" y="4544704"/>
            <a:ext cx="1543498" cy="218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5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Rendezés/ </a:t>
            </a:r>
            <a:r>
              <a:rPr lang="hu-HU" dirty="0" err="1" smtClean="0"/>
              <a:t>Paulay</a:t>
            </a:r>
            <a:r>
              <a:rPr lang="hu-HU" dirty="0" smtClean="0"/>
              <a:t> Ede, 1879/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19100" y="2311400"/>
            <a:ext cx="9880600" cy="44196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hu-HU" sz="1400" dirty="0" smtClean="0"/>
              <a:t>Szülei </a:t>
            </a:r>
            <a:r>
              <a:rPr lang="hu-HU" sz="1400" dirty="0"/>
              <a:t>akarata szerint az egyházi pályára, a premontrei rendbe kellett volna lépnie, </a:t>
            </a:r>
            <a:r>
              <a:rPr lang="hu-HU" sz="1400" b="1" dirty="0"/>
              <a:t>mégis 1851-ben Kassán színész lett</a:t>
            </a:r>
            <a:r>
              <a:rPr lang="hu-HU" sz="1400" dirty="0"/>
              <a:t>. </a:t>
            </a:r>
            <a:r>
              <a:rPr lang="hu-HU" sz="1400" b="1" dirty="0"/>
              <a:t>Álnevet</a:t>
            </a:r>
            <a:r>
              <a:rPr lang="hu-HU" sz="1400" dirty="0"/>
              <a:t> vett fel és tíz évnél tovább volt a vidéki színpad kedvelt művésze; bejárta </a:t>
            </a:r>
            <a:r>
              <a:rPr lang="hu-HU" sz="1400" b="1" dirty="0"/>
              <a:t>Kolozsvár, Szeged, Debrecen, Győr színpadait.</a:t>
            </a:r>
            <a:r>
              <a:rPr lang="hu-HU" sz="1400" dirty="0"/>
              <a:t> 1854 szeptemberében a </a:t>
            </a:r>
            <a:r>
              <a:rPr lang="hu-HU" sz="1400" b="1" dirty="0"/>
              <a:t>Láng Boldizsár </a:t>
            </a:r>
            <a:r>
              <a:rPr lang="hu-HU" sz="1400" dirty="0"/>
              <a:t>által vezetett társulnak volt a tagja, novemberben már saját nevén szerepelt. 1856 májusában a </a:t>
            </a:r>
            <a:r>
              <a:rPr lang="hu-HU" sz="1400" b="1" dirty="0"/>
              <a:t>Havi-Hegedüs</a:t>
            </a:r>
            <a:r>
              <a:rPr lang="hu-HU" sz="1400" dirty="0"/>
              <a:t> társulatnál játszott, 1858 márciusában pedig a </a:t>
            </a:r>
            <a:r>
              <a:rPr lang="hu-HU" sz="1400" b="1" dirty="0" err="1"/>
              <a:t>Latabár</a:t>
            </a:r>
            <a:r>
              <a:rPr lang="hu-HU" sz="1400" b="1" dirty="0"/>
              <a:t> Endre</a:t>
            </a:r>
            <a:r>
              <a:rPr lang="hu-HU" sz="1400" dirty="0"/>
              <a:t> társulatnak volt tagja. 1859-ben Kolozsváron lépett fel, de 1860-ban újból </a:t>
            </a:r>
            <a:r>
              <a:rPr lang="hu-HU" sz="1400" dirty="0" err="1"/>
              <a:t>Latabár</a:t>
            </a:r>
            <a:r>
              <a:rPr lang="hu-HU" sz="1400" dirty="0"/>
              <a:t> </a:t>
            </a:r>
            <a:r>
              <a:rPr lang="hu-HU" sz="1400" dirty="0" err="1"/>
              <a:t>Endréékkel</a:t>
            </a:r>
            <a:r>
              <a:rPr lang="hu-HU" sz="1400" dirty="0"/>
              <a:t> szerepelt. </a:t>
            </a:r>
            <a:r>
              <a:rPr lang="hu-HU" sz="1400" dirty="0" smtClean="0"/>
              <a:t>1860-tól </a:t>
            </a:r>
            <a:r>
              <a:rPr lang="hu-HU" sz="1400" dirty="0"/>
              <a:t>1863-ig a kolozsvári állandó színháznak volt szerződött </a:t>
            </a:r>
            <a:r>
              <a:rPr lang="hu-HU" sz="1400" dirty="0" smtClean="0"/>
              <a:t>tagja.1863 </a:t>
            </a:r>
            <a:r>
              <a:rPr lang="hu-HU" sz="1400" dirty="0"/>
              <a:t>augusztusában meghívást kapott a budapesti Nemzeti Színházhoz, ahol </a:t>
            </a:r>
            <a:r>
              <a:rPr lang="hu-HU" sz="1400" dirty="0" err="1"/>
              <a:t>nehány</a:t>
            </a:r>
            <a:r>
              <a:rPr lang="hu-HU" sz="1400" dirty="0"/>
              <a:t> nagyobb szerepben, úgy mint </a:t>
            </a:r>
            <a:r>
              <a:rPr lang="hu-HU" sz="1400" b="1" dirty="0"/>
              <a:t>Hamlet, Bánk bán, Rang és mód, </a:t>
            </a:r>
            <a:r>
              <a:rPr lang="hu-HU" sz="1400" b="1" dirty="0" err="1"/>
              <a:t>Seneterre</a:t>
            </a:r>
            <a:r>
              <a:rPr lang="hu-HU" sz="1400" b="1" dirty="0"/>
              <a:t> </a:t>
            </a:r>
            <a:r>
              <a:rPr lang="hu-HU" sz="1400" b="1" dirty="0" err="1"/>
              <a:t>marquisban</a:t>
            </a:r>
            <a:r>
              <a:rPr lang="hu-HU" sz="1400" b="1" dirty="0"/>
              <a:t> </a:t>
            </a:r>
            <a:r>
              <a:rPr lang="hu-HU" sz="1400" dirty="0"/>
              <a:t>annyira megnyerte a közönség </a:t>
            </a:r>
            <a:r>
              <a:rPr lang="hu-HU" sz="1400" dirty="0" smtClean="0"/>
              <a:t>tetszését</a:t>
            </a:r>
            <a:r>
              <a:rPr lang="hu-HU" sz="1400" dirty="0"/>
              <a:t>, hogy nejével </a:t>
            </a:r>
            <a:r>
              <a:rPr lang="hu-HU" sz="1400" dirty="0" smtClean="0"/>
              <a:t>együtt már </a:t>
            </a:r>
            <a:r>
              <a:rPr lang="hu-HU" sz="1400" dirty="0"/>
              <a:t>szeptember 1-től </a:t>
            </a:r>
            <a:r>
              <a:rPr lang="hu-HU" sz="1400" dirty="0" smtClean="0"/>
              <a:t>szerződtették.1864-ben </a:t>
            </a:r>
            <a:r>
              <a:rPr lang="hu-HU" sz="1400" dirty="0"/>
              <a:t>a Drámabíráló Bizottság tagja </a:t>
            </a:r>
            <a:r>
              <a:rPr lang="hu-HU" sz="1400" dirty="0" smtClean="0"/>
              <a:t>lett.1868-ban </a:t>
            </a:r>
            <a:r>
              <a:rPr lang="hu-HU" sz="1400" dirty="0" err="1" smtClean="0"/>
              <a:t>Radnótfáy</a:t>
            </a:r>
            <a:r>
              <a:rPr lang="hu-HU" sz="1400" dirty="0" smtClean="0"/>
              <a:t> Sámuel, a Nemzeti Színház igazgatója nevezte </a:t>
            </a:r>
            <a:r>
              <a:rPr lang="hu-HU" sz="1400" dirty="0"/>
              <a:t>ki rendezővé. 1868. március </a:t>
            </a:r>
            <a:r>
              <a:rPr lang="hu-HU" sz="1400" dirty="0" smtClean="0"/>
              <a:t>11-én </a:t>
            </a:r>
            <a:r>
              <a:rPr lang="hu-HU" sz="1400" dirty="0"/>
              <a:t>került színre első munkája, a Hamlet volt, ez volt az Arany János-féle fordítása első színpadi </a:t>
            </a:r>
            <a:r>
              <a:rPr lang="hu-HU" sz="1400" dirty="0" err="1" smtClean="0"/>
              <a:t>bemutatója.Paulay</a:t>
            </a:r>
            <a:r>
              <a:rPr lang="hu-HU" sz="1400" dirty="0" smtClean="0"/>
              <a:t> </a:t>
            </a:r>
            <a:r>
              <a:rPr lang="hu-HU" sz="1400" dirty="0"/>
              <a:t>mint színész a pesti színpadon nem emelkedett első rangra, mint drámai rendező is működött </a:t>
            </a:r>
            <a:r>
              <a:rPr lang="hu-HU" sz="1400" dirty="0" smtClean="0"/>
              <a:t>1873-ig.1868 </a:t>
            </a:r>
            <a:r>
              <a:rPr lang="hu-HU" sz="1400" dirty="0"/>
              <a:t>és 1873 között színpadra vitte többek közt a Bánk bánt, az </a:t>
            </a:r>
            <a:r>
              <a:rPr lang="hu-HU" sz="1400" dirty="0" err="1"/>
              <a:t>Othellót</a:t>
            </a:r>
            <a:r>
              <a:rPr lang="hu-HU" sz="1400" dirty="0"/>
              <a:t>, a Szentivánéji álmot, a Rómeó és Júliát</a:t>
            </a:r>
            <a:r>
              <a:rPr lang="hu-HU" sz="1400" dirty="0" smtClean="0"/>
              <a:t>., 1877 augusztus </a:t>
            </a:r>
            <a:r>
              <a:rPr lang="hu-HU" sz="1400" dirty="0"/>
              <a:t>havától Szigligeti Ede drámai igazgató alatt állandó drámai főrendező lett; miközben a színészi pályáról is lelépett, mert főrendező nem lehetett többé működő színész. Tevékenységét egészen az országos színi iskolának szentelte, ahol mint tanár és aligazgató működött. </a:t>
            </a:r>
            <a:r>
              <a:rPr lang="hu-HU" sz="1400" dirty="0" err="1" smtClean="0"/>
              <a:t>Paulay</a:t>
            </a:r>
            <a:r>
              <a:rPr lang="hu-HU" sz="1400" dirty="0" smtClean="0"/>
              <a:t> </a:t>
            </a:r>
            <a:r>
              <a:rPr lang="hu-HU" sz="1400" dirty="0"/>
              <a:t>az ún. </a:t>
            </a:r>
            <a:r>
              <a:rPr lang="hu-HU" sz="1400" b="1" dirty="0" err="1"/>
              <a:t>meiningeni</a:t>
            </a:r>
            <a:r>
              <a:rPr lang="hu-HU" sz="1400" b="1" dirty="0"/>
              <a:t> stílust </a:t>
            </a:r>
            <a:r>
              <a:rPr lang="hu-HU" sz="1400" dirty="0"/>
              <a:t>alkalmazta, mely a kor nagy újításának számított, lényege az volt, hogy </a:t>
            </a:r>
            <a:r>
              <a:rPr lang="hu-HU" sz="1400" b="1" dirty="0"/>
              <a:t>rendezéseiben a történeti hűségre </a:t>
            </a:r>
            <a:r>
              <a:rPr lang="hu-HU" sz="1400" b="1" dirty="0" err="1" smtClean="0"/>
              <a:t>törekedjen</a:t>
            </a:r>
            <a:r>
              <a:rPr lang="hu-HU" sz="1400" dirty="0" err="1" smtClean="0"/>
              <a:t>.Amikor</a:t>
            </a:r>
            <a:r>
              <a:rPr lang="hu-HU" sz="1400" dirty="0" smtClean="0"/>
              <a:t> Szigligeti 1878. január 19-én meghalt, Podmaniczky Frigyes őt nevezte ki a Nemzeti Színház drámai igazgatójának; midőn pedig az opera átköltözött újonnan épült Andrássy úti díszes hajlékába, a Nemzeti Színház főigazgatója lett. Ezen </a:t>
            </a:r>
            <a:r>
              <a:rPr lang="hu-HU" sz="1400" dirty="0"/>
              <a:t>állását haláláig töltötte </a:t>
            </a:r>
            <a:r>
              <a:rPr lang="hu-HU" sz="1400" dirty="0" err="1" smtClean="0"/>
              <a:t>be.A</a:t>
            </a:r>
            <a:r>
              <a:rPr lang="hu-HU" sz="1400" dirty="0" smtClean="0"/>
              <a:t> </a:t>
            </a:r>
            <a:r>
              <a:rPr lang="hu-HU" sz="1400" b="1" dirty="0"/>
              <a:t>Kisfaludy Társaság 1882. február 8-án </a:t>
            </a:r>
            <a:r>
              <a:rPr lang="hu-HU" sz="1400" dirty="0"/>
              <a:t>választotta meg rendes </a:t>
            </a:r>
            <a:r>
              <a:rPr lang="hu-HU" sz="1400" dirty="0" smtClean="0"/>
              <a:t>tagjának.</a:t>
            </a:r>
            <a:endParaRPr lang="hu-HU" sz="1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613" y="2082800"/>
            <a:ext cx="2046224" cy="2692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51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805218" y="973669"/>
            <a:ext cx="10263116" cy="706964"/>
          </a:xfrm>
        </p:spPr>
        <p:txBody>
          <a:bodyPr/>
          <a:lstStyle/>
          <a:p>
            <a:r>
              <a:rPr lang="hu-HU" dirty="0"/>
              <a:t>Csongor és Tünde szereplőinek jellemzése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05218" y="2224585"/>
            <a:ext cx="6474145" cy="4312692"/>
          </a:xfrm>
        </p:spPr>
        <p:txBody>
          <a:bodyPr>
            <a:normAutofit fontScale="62500" lnSpcReduction="20000"/>
          </a:bodyPr>
          <a:lstStyle/>
          <a:p>
            <a:pPr marL="400050"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hu-HU" sz="3300" b="1" i="1" dirty="0" smtClean="0"/>
              <a:t>Csongo</a:t>
            </a:r>
            <a:r>
              <a:rPr lang="hu-HU" sz="3400" b="1" dirty="0" smtClean="0"/>
              <a:t>r</a:t>
            </a:r>
            <a:endParaRPr lang="hu-HU" sz="3400" b="1" dirty="0"/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900" dirty="0"/>
              <a:t>nemes úr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900" dirty="0"/>
              <a:t>mesebeli lovag, királyfi, aki beleszeret a tündérbe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900" dirty="0"/>
              <a:t>jelképként : az élet értelmét kereső ember, aki a cselekmény során alakítja ki életfelfogását</a:t>
            </a:r>
          </a:p>
          <a:p>
            <a:pPr marL="400050"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hu-HU" sz="3300" b="1" i="1" dirty="0"/>
              <a:t>Tünde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900" dirty="0"/>
              <a:t>nemes kisasszony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900" dirty="0"/>
              <a:t>tündérként és hattyú képében jelenik meg mint mesehős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900" dirty="0"/>
              <a:t>lemond tündérségéről a szerelemért, életfelfogása ettől kezdve már az önfeláldozó felnőtt, érett nőé, feleségé</a:t>
            </a:r>
          </a:p>
          <a:p>
            <a:pPr marL="400050"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hu-HU" sz="3300" b="1" i="1" dirty="0"/>
              <a:t>Balga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900" dirty="0"/>
              <a:t>jobbágy, akit Csongor cseléddé emel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900" dirty="0"/>
              <a:t>Csongor furfangos fegyverhordozója, apródja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900" dirty="0"/>
              <a:t>valóságérzete és gyakorlatiassága ellensúlyozza Csongor idealizmusát, aki még romlatlan, nem úgy mint a három vándor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900" dirty="0"/>
              <a:t>életfelfogása pórias (evés-ivás a lényeges)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900" dirty="0"/>
              <a:t>Böske iránti szerelme nem romantikus (házias feleséget szereti benne)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900" dirty="0"/>
              <a:t>Ettől függetlenül nem a pénz, a hatalom, vagy a hiú tudás hajtja, mert hisz a boldogságban, továbbá felesége nélkül ugyanúgy nem tud élni, akárcsak Csongor Tünde nélkül</a:t>
            </a:r>
            <a:r>
              <a:rPr lang="hu-HU" sz="1900" dirty="0" smtClean="0"/>
              <a:t>.</a:t>
            </a:r>
            <a:endParaRPr lang="hu-HU" sz="1900" dirty="0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350" y="4191000"/>
            <a:ext cx="1771650" cy="2667000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319" y="4191000"/>
            <a:ext cx="1743075" cy="2667000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744" y="2224585"/>
            <a:ext cx="1542256" cy="204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36980" y="973669"/>
            <a:ext cx="9867330" cy="706964"/>
          </a:xfrm>
        </p:spPr>
        <p:txBody>
          <a:bodyPr/>
          <a:lstStyle/>
          <a:p>
            <a:r>
              <a:rPr lang="hu-HU" dirty="0"/>
              <a:t>Csongor és Tünde szereplőinek jellemzése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6980" y="2279176"/>
            <a:ext cx="6373505" cy="4230806"/>
          </a:xfrm>
        </p:spPr>
        <p:txBody>
          <a:bodyPr>
            <a:normAutofit lnSpcReduction="10000"/>
          </a:bodyPr>
          <a:lstStyle/>
          <a:p>
            <a:pPr marL="400050" lvl="1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  <a:buFont typeface="Wingdings" panose="05000000000000000000" pitchFamily="2" charset="2"/>
              <a:buChar char="q"/>
            </a:pPr>
            <a:r>
              <a:rPr lang="hu-HU" sz="21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Ilma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</a:pP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Böske néven </a:t>
            </a:r>
            <a:r>
              <a:rPr lang="hu-HU" sz="1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Csongorék</a:t>
            </a: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cselédje, Balga felesége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</a:pP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tündérkirálynő udvarhölgye, kísérője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</a:pP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valóságérzék megtestesítője a tapasztalatlan és naiv tünde mellett.</a:t>
            </a:r>
          </a:p>
          <a:p>
            <a:pPr marL="400050" lvl="1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  <a:buFont typeface="Wingdings" panose="05000000000000000000" pitchFamily="2" charset="2"/>
              <a:buChar char="q"/>
            </a:pPr>
            <a:r>
              <a:rPr lang="hu-HU" sz="21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Mirigy</a:t>
            </a:r>
            <a:endParaRPr lang="hu-HU" sz="2100" b="1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</a:pPr>
            <a:r>
              <a:rPr lang="hu-HU" sz="1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Csongorék</a:t>
            </a: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cselédje, aki irigy a fiatalokra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</a:pP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 mesebeli boszorkány megtestesítője, aki át tud változni.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</a:pP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 boldogságra, szerelemre veszélyes allegorikus alak.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</a:pPr>
            <a:r>
              <a:rPr lang="hu-HU" sz="1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Kurrah</a:t>
            </a: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hu-HU" sz="1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Berreh</a:t>
            </a: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Duzzog, a három </a:t>
            </a:r>
            <a:r>
              <a:rPr lang="hu-HU" sz="1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ördögfi</a:t>
            </a:r>
            <a:endParaRPr lang="hu-HU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</a:pP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 mű </a:t>
            </a:r>
            <a:r>
              <a:rPr lang="hu-HU" sz="1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vázlatábanban</a:t>
            </a: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még cigánygyerekek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</a:pP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mesében ördögök, rosszcsontok, akiket az éhség gonosszá tesz, lelkük mélyén jók azonban: megjavulnak és Tünde szolgálatába állnak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</a:pP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talán a nyomorult emberiség megtestesítői</a:t>
            </a:r>
          </a:p>
          <a:p>
            <a:pPr marL="400050" lvl="1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  <a:buFont typeface="Wingdings" panose="05000000000000000000" pitchFamily="2" charset="2"/>
              <a:buChar char="q"/>
            </a:pPr>
            <a:r>
              <a:rPr lang="hu-HU" sz="21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Ledér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</a:pP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lezüllött szegény lány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</a:pP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fiatal boszorka, Mirigy szövetségese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  <a:buClr>
                <a:srgbClr val="B01513"/>
              </a:buClr>
            </a:pPr>
            <a:r>
              <a:rPr lang="hu-H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ő képviseli az álszerelmet (csak testiség), az eszmény elárulását, a megalkuvást.</a:t>
            </a:r>
          </a:p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967" y="3110372"/>
            <a:ext cx="2543033" cy="374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8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73458" y="973669"/>
            <a:ext cx="9107156" cy="706964"/>
          </a:xfrm>
        </p:spPr>
        <p:txBody>
          <a:bodyPr/>
          <a:lstStyle/>
          <a:p>
            <a:r>
              <a:rPr lang="hu-HU" smtClean="0"/>
              <a:t>Találkozásuk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73458" y="2265528"/>
            <a:ext cx="6429519" cy="4326341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A főhős Vörösmartynál már nem királyfi, hanem Csongor úrfi, aki a boldogságot korábban hiába kereste szerte a világon, a szülei kertjében viszont egy aranyalmát termő fát talál - ezzel indul a mű. 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Éjszaka </a:t>
            </a:r>
            <a:r>
              <a:rPr lang="hu-HU" dirty="0"/>
              <a:t>megjelenik a fa ültetője, Tünde, de Csongor elalszik, és csak reggel válthatnak néhány szót: eszerint Tünde Tündérhonban lelhető </a:t>
            </a:r>
            <a:r>
              <a:rPr lang="hu-HU" dirty="0" smtClean="0"/>
              <a:t>fel.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Délben </a:t>
            </a:r>
            <a:r>
              <a:rPr lang="hu-HU" dirty="0"/>
              <a:t>a Tündének szóló engedély szerint egy órát eltölthetnének együtt, de ekkor Csongor ismét bűbájos álomba esik (Mirigy, a boszorkány altatóporának hatására). 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 </a:t>
            </a:r>
            <a:r>
              <a:rPr lang="hu-HU" dirty="0"/>
              <a:t>szerelmesek kezdik sejteni, hogy ártó erők gördítenek minduntalan akadályt a szerelmük elé, de gyanútlanul hisznek egy jóskút jövendőmondásának (ami szintén Mirigy ármánya). 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Az </a:t>
            </a:r>
            <a:r>
              <a:rPr lang="hu-HU" dirty="0"/>
              <a:t>Éj asszonyától, a világ urától Tünde megkapja a lehetőséget: ha lemond a halhatatlanságról, akkor földi asszonyként rövid, de boldog életet élhet. </a:t>
            </a:r>
            <a:r>
              <a:rPr lang="hu-HU" dirty="0" smtClean="0"/>
              <a:t>Végül </a:t>
            </a:r>
            <a:r>
              <a:rPr lang="hu-HU" dirty="0"/>
              <a:t>a szerelem révbe ér, Csongor hűséget fogad </a:t>
            </a:r>
            <a:r>
              <a:rPr lang="hu-HU" dirty="0" smtClean="0"/>
              <a:t>Tündének.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3495040"/>
            <a:ext cx="4724400" cy="33629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937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Szerelem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54639" y="2603500"/>
            <a:ext cx="6250674" cy="3895640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Csongor és Tünde az első perctől kezdve szereti egymást, de a történet egyik tanulsága szerint csak az állhatatos, hűséges szeretők nyerhetik el a boldogságot.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fiataloknak próbatételek során kell keresztüljutniuk, hogy szerelmük beteljesedjék. </a:t>
            </a:r>
            <a:endParaRPr lang="hu-HU" dirty="0" smtClean="0"/>
          </a:p>
          <a:p>
            <a:r>
              <a:rPr lang="hu-HU" dirty="0" smtClean="0"/>
              <a:t>Hősünknek </a:t>
            </a:r>
            <a:r>
              <a:rPr lang="hu-HU" dirty="0"/>
              <a:t>Tünde az álmai </a:t>
            </a:r>
            <a:r>
              <a:rPr lang="hu-HU" dirty="0" err="1"/>
              <a:t>netovábbja</a:t>
            </a:r>
            <a:r>
              <a:rPr lang="hu-HU" dirty="0"/>
              <a:t>, de Csongor csupán esendő és gyarló földi ember. </a:t>
            </a:r>
            <a:endParaRPr lang="hu-HU" dirty="0" smtClean="0"/>
          </a:p>
          <a:p>
            <a:r>
              <a:rPr lang="hu-HU" dirty="0" smtClean="0"/>
              <a:t>Többször </a:t>
            </a:r>
            <a:r>
              <a:rPr lang="hu-HU" dirty="0"/>
              <a:t>virrasztania kellene, de tehetetlen a varázslattal szemben (Tünde érkezésekor az első felvonásban, Mirigy kertjében délben a harmadikban).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hűség próbáját sem állja ki tökéletesen: a lefátyolozott nőalaknak szerelmi vallomást tesz, bár nem tudja, hogy Tünde az (igaz, percekkel később megbizonyosodik róla). 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31" y="2869840"/>
            <a:ext cx="4724400" cy="3362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497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Értékek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3081" y="2402006"/>
            <a:ext cx="11491415" cy="4455993"/>
          </a:xfrm>
        </p:spPr>
        <p:txBody>
          <a:bodyPr>
            <a:normAutofit/>
          </a:bodyPr>
          <a:lstStyle/>
          <a:p>
            <a:r>
              <a:rPr lang="hu-HU" sz="2200" dirty="0"/>
              <a:t>Túl azon, hogy a káprázatnak és csalárdságnak ez a sokasága a helyzetkomikum megannyi lehetőségét nyújtja a színpadon, a mű értékrendjének megtalálásához is elvezet. A sors labirintusában, a látszatokból összeálló világban csak a hűség, a bizalom lehet az ember támasza, a legfontosabb érték. Csongornak (és a többi szerelmesnek is) a hűség próbáit kell kiállnia, és Tünde is csak akkor vállalja szerelmese mellett a földi életet, amikor meggyőződik Csongor állhatatosságáról. Továbbá arról is, hogy az ifjú minden korábbi mulasztása egyedül Mirigynek, az ártó boszorkánynak a mesterkedése. Tünde bölcsen szól a kútjelenet után Ilmának („Mondd, hová vesz nézeted? - ne </a:t>
            </a:r>
            <a:r>
              <a:rPr lang="hu-HU" sz="2200" dirty="0" err="1"/>
              <a:t>higyj</a:t>
            </a:r>
            <a:r>
              <a:rPr lang="hu-HU" sz="2200" dirty="0"/>
              <a:t> az ál sugárnak</a:t>
            </a:r>
            <a:r>
              <a:rPr lang="hu-HU" sz="2200" dirty="0" smtClean="0"/>
              <a:t>”).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426237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Szerkezete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4954" y="2603500"/>
            <a:ext cx="9872437" cy="3592584"/>
          </a:xfrm>
        </p:spPr>
        <p:txBody>
          <a:bodyPr>
            <a:normAutofit/>
          </a:bodyPr>
          <a:lstStyle/>
          <a:p>
            <a:r>
              <a:rPr lang="hu-HU" dirty="0"/>
              <a:t>A mű szerkezete látszólagos bonyolultsága ellenére rendkívül tervszerű, sőt szimmetrikus. A kezdő és a zárójelenet színhelye a kert, ebből kilépve egy teljes napnyi idő telik el, a visszatérő Csongort szabad tér, elvadult kert fogadja (V./3.). A sík mező és a hármas út vidéke (az I./2. jelenet és a II. felvonás színhelye) is ismétlődik (az V. felvonás második jelenetében). Az ezeken belül közrefogott jelenetpár a Hajnal palotájában (III.), illetve az Éj birodalmában (V./1.) játszódik. A középen elhelyezkedő teljes IV. felvonás áll a mű cselekményidejének tengelyében (ez a délben történtek időszaka). A színhely Mirigy lakóhelye, a szimmetrikus középpontban épp Mirigy kertje áll, amely így </a:t>
            </a:r>
            <a:r>
              <a:rPr lang="hu-HU" dirty="0" err="1"/>
              <a:t>Csongorék</a:t>
            </a:r>
            <a:r>
              <a:rPr lang="hu-HU" dirty="0"/>
              <a:t> kertjének, a kiinduló jelenet helyszínének is az ellenpontja. A párhuzamos és ellentétező szerkesztés tehát a színhelyek kialakításában és sorrendjében is megfigyelhető, nem csupán a szerelmespárok jellemében, jeleneteik beállításában. 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61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nácstere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783</TotalTime>
  <Words>1164</Words>
  <Application>Microsoft Office PowerPoint</Application>
  <PresentationFormat>Szélesvásznú</PresentationFormat>
  <Paragraphs>54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Tanácsterem</vt:lpstr>
      <vt:lpstr>Csongor és Tünde</vt:lpstr>
      <vt:lpstr>Rendezés/ Paulay Ede, 1879/</vt:lpstr>
      <vt:lpstr>Csongor és Tünde szereplőinek jellemzése </vt:lpstr>
      <vt:lpstr>Csongor és Tünde szereplőinek jellemzése </vt:lpstr>
      <vt:lpstr>Találkozásuk</vt:lpstr>
      <vt:lpstr>Szerelem</vt:lpstr>
      <vt:lpstr>Értékek</vt:lpstr>
      <vt:lpstr>Szerkezete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Csongor és Tünde</dc:title>
  <dc:creator>admin</dc:creator>
  <cp:lastModifiedBy>admin</cp:lastModifiedBy>
  <cp:revision>17</cp:revision>
  <dcterms:created xsi:type="dcterms:W3CDTF">2016-03-15T11:45:41Z</dcterms:created>
  <dcterms:modified xsi:type="dcterms:W3CDTF">2016-03-20T21:49:01Z</dcterms:modified>
</cp:coreProperties>
</file>